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300" r:id="rId44"/>
    <p:sldId id="301" r:id="rId45"/>
    <p:sldId id="303" r:id="rId46"/>
    <p:sldId id="304" r:id="rId47"/>
    <p:sldId id="305" r:id="rId48"/>
    <p:sldId id="307" r:id="rId49"/>
    <p:sldId id="308" r:id="rId50"/>
  </p:sldIdLst>
  <p:sldSz cx="9144000" cy="5143500" type="screen16x9"/>
  <p:notesSz cx="6858000" cy="9144000"/>
  <p:embeddedFontLst>
    <p:embeddedFont>
      <p:font typeface="Alfa Slab One" panose="020B0604020202020204" charset="0"/>
      <p:regular r:id="rId52"/>
    </p:embeddedFont>
    <p:embeddedFont>
      <p:font typeface="Poppins" panose="00000500000000000000" pitchFamily="2" charset="0"/>
      <p:regular r:id="rId53"/>
      <p:bold r:id="rId54"/>
      <p:italic r:id="rId55"/>
      <p:boldItalic r:id="rId56"/>
    </p:embeddedFont>
    <p:embeddedFont>
      <p:font typeface="Poppins Medium" panose="00000600000000000000" pitchFamily="2" charset="0"/>
      <p:regular r:id="rId57"/>
      <p:bold r:id="rId58"/>
      <p:italic r:id="rId59"/>
      <p:boldItalic r:id="rId60"/>
    </p:embeddedFont>
    <p:embeddedFont>
      <p:font typeface="Poppins SemiBold" panose="00000700000000000000" pitchFamily="2" charset="0"/>
      <p:regular r:id="rId61"/>
      <p:bold r:id="rId62"/>
      <p:italic r:id="rId63"/>
      <p:boldItalic r:id="rId64"/>
    </p:embeddedFont>
    <p:embeddedFont>
      <p:font typeface="Proxima Nova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3D989-E99B-440E-A859-FFF0F1B7D26E}">
  <a:tblStyle styleId="{2B03D989-E99B-440E-A859-FFF0F1B7D2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43d6b20fd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43d6b20fd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43d6b20fd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43d6b20fd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532953c8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532953c80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52881ec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52881ec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2bba6627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2bba6627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2bba662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2bba662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7bbf9a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7bbf9a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532953c8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f532953c8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532953c8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532953c8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532953c8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532953c8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52881ec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52881ec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19cf747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19cf747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19cf747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19cf7475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19cf7475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19cf7475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19cf7475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19cf7475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f655ac1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cf655ac1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f655ac1f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f655ac1f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f655ac1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f655ac1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f655ac1f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f655ac1f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f655ac1f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f655ac1f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1b64e75a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1b64e75a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2bba662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2bba662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1b64e75a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1b64e75a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19cf7475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d19cf7475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1b64e75a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d1b64e75a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f655ac1f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f655ac1f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f655ac1f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f655ac1f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f655ac1f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f655ac1f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19cf74752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19cf74752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19cf74752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19cf74752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29211bac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29211bac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19cf74752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19cf74752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294f2151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294f2151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ae103e3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dae103e3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e15d51028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e15d51028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15d51028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15d51028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e15d51028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e15d51028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e15d51028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e15d51028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e15d51028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e15d51028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15d51028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e15d51028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e15d51028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e15d510283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dc927adfd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dc927adfd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dc927adfd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dc927adfd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43d6b20fd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43d6b20fd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43d6b20f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43d6b20f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43d6b20fd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43d6b20fd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43d6b20fd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43d6b20fd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2bba6627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2bba6627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drive.google.com/file/d/1bziLxB0S9sp25A-QrYLdTHHKhFLs4rv2/view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google.com/spreadsheets/u/0/d/1DxkADltM3wRDtaifDk_-Y4WWXy5bLhsMMfhXBMf8FXU/edit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oogle.com/spreadsheets/u/0/d/1DxkADltM3wRDtaifDk_-Y4WWXy5bLhsMMfhXBMf8FXU/edit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F1 </a:t>
            </a:r>
            <a:r>
              <a:rPr lang="es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Tracks</a:t>
            </a:r>
            <a:endParaRPr b="1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Speed, Data, Action: Discover F1 like</a:t>
            </a:r>
            <a:r>
              <a:rPr lang="es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never before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13"/>
          <p:cNvSpPr/>
          <p:nvPr/>
        </p:nvSpPr>
        <p:spPr>
          <a:xfrm>
            <a:off x="4063200" y="2702925"/>
            <a:ext cx="1017600" cy="111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" name="Google Shape;60;p13" title="autdio_f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51723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Enhanced Race Viewing Experience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87" y="1063563"/>
            <a:ext cx="5362426" cy="30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Interactive Information Track Portal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l="3824" t="16228" r="4018" b="6491"/>
          <a:stretch/>
        </p:blipFill>
        <p:spPr>
          <a:xfrm>
            <a:off x="1973486" y="1166612"/>
            <a:ext cx="5197027" cy="2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Safety Enhancements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300" y="1156538"/>
            <a:ext cx="5027400" cy="28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02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 SemiBold"/>
                <a:ea typeface="Poppins SemiBold"/>
                <a:cs typeface="Poppins SemiBold"/>
                <a:sym typeface="Poppins SemiBold"/>
              </a:rPr>
              <a:t>PART B 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Relational Model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875" y="1186025"/>
            <a:ext cx="7764251" cy="353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Sports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84813"/>
            <a:ext cx="8839204" cy="177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Events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1163"/>
            <a:ext cx="8839202" cy="222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Circuits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85250"/>
            <a:ext cx="8839200" cy="1972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Technologies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1925"/>
            <a:ext cx="8839204" cy="15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Regulations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8125"/>
            <a:ext cx="8839204" cy="1847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020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 SemiBold"/>
                <a:ea typeface="Poppins SemiBold"/>
                <a:cs typeface="Poppins SemiBold"/>
                <a:sym typeface="Poppins SemiBold"/>
              </a:rPr>
              <a:t>PART A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Interactive Images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2063"/>
            <a:ext cx="3867025" cy="23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7" name="Google Shape;187;p32"/>
          <p:cNvSpPr txBox="1"/>
          <p:nvPr/>
        </p:nvSpPr>
        <p:spPr>
          <a:xfrm>
            <a:off x="7098000" y="1145450"/>
            <a:ext cx="20460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Taxonomy: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Permanent, Hard-technical, Asia. </a:t>
            </a:r>
            <a:r>
              <a:rPr lang="es" b="1">
                <a:latin typeface="Poppins"/>
                <a:ea typeface="Poppins"/>
                <a:cs typeface="Poppins"/>
                <a:sym typeface="Poppins"/>
              </a:rPr>
              <a:t>(taxonomy Circuit)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Formula 1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(taxonomy Sports)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Race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(taxonomy Events)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4572000" y="1145450"/>
            <a:ext cx="2850300" cy="3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name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Bahrein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year_fundation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2006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km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2,1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description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It’s a circuit based in Asia with a…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lap_record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2:10:05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record_pilot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Lewis Hamilton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video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source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photo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source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accidents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23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latitude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13º 13’ 23’’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longitude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56º 9’ 12’’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capacity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200.000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243000" y="3590400"/>
            <a:ext cx="43767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Low-level features: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We can detect this type of data analysing video clips and detecting when the </a:t>
            </a:r>
            <a:r>
              <a:rPr lang="es" sz="1300" b="1">
                <a:latin typeface="Poppins"/>
                <a:ea typeface="Poppins"/>
                <a:cs typeface="Poppins"/>
                <a:sym typeface="Poppins"/>
              </a:rPr>
              <a:t>shape</a:t>
            </a: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 is like a circuit and the </a:t>
            </a:r>
            <a:r>
              <a:rPr lang="es" sz="1300" b="1">
                <a:latin typeface="Poppins"/>
                <a:ea typeface="Poppins"/>
                <a:cs typeface="Poppins"/>
                <a:sym typeface="Poppins"/>
              </a:rPr>
              <a:t>contrast</a:t>
            </a: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, because of always has the background in black and the circuit coloured depending on the sectors.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Videos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6" name="Google Shape;196;p33"/>
          <p:cNvSpPr txBox="1"/>
          <p:nvPr/>
        </p:nvSpPr>
        <p:spPr>
          <a:xfrm>
            <a:off x="7098000" y="1145450"/>
            <a:ext cx="20460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Taxonomy: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Event, Race, Gran Prix.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(taxonomy Events)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Formula 1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(taxonomy Sports)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Classification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(taxonomy Events)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4572000" y="1145450"/>
            <a:ext cx="26781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name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Gran Premio de España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start_date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27/06/2024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video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source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photo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source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description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This gran prix is one of the oldest un F1, located in Barcelona…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271500" y="3613000"/>
            <a:ext cx="4148700" cy="13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Low-level features: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To extract the most important clips of videos, for example the finish line, we have different algorithms that recognizes the finish line and take the video result.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4">
            <a:alphaModFix/>
          </a:blip>
          <a:srcRect r="1088"/>
          <a:stretch/>
        </p:blipFill>
        <p:spPr>
          <a:xfrm>
            <a:off x="406788" y="1250113"/>
            <a:ext cx="4013425" cy="22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Geolocations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" name="Google Shape;206;p34"/>
          <p:cNvSpPr txBox="1"/>
          <p:nvPr/>
        </p:nvSpPr>
        <p:spPr>
          <a:xfrm>
            <a:off x="7098000" y="1145450"/>
            <a:ext cx="2046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Semantic Enrichment: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Circuits, Ubication, European.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(taxonomy Circuits)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Formula 1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(taxonomy Sports)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4572000" y="1145450"/>
            <a:ext cx="28503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name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Italy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city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Imola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354450" y="3452950"/>
            <a:ext cx="3819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Low-level features: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We simply take all circuits and their locations directly from F1 databases every year. Using the premium API of F1,  and we store that information.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25" y="1102100"/>
            <a:ext cx="3702424" cy="22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Documents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 rotWithShape="1">
          <a:blip r:embed="rId3">
            <a:alphaModFix/>
          </a:blip>
          <a:srcRect l="7270" t="11839" r="7890" b="11532"/>
          <a:stretch/>
        </p:blipFill>
        <p:spPr>
          <a:xfrm>
            <a:off x="571500" y="1145450"/>
            <a:ext cx="3631699" cy="222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7" name="Google Shape;217;p35"/>
          <p:cNvSpPr txBox="1"/>
          <p:nvPr/>
        </p:nvSpPr>
        <p:spPr>
          <a:xfrm>
            <a:off x="7098000" y="1145450"/>
            <a:ext cx="20460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Taxonomy: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Technical, Car Design, Dimensions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(taxonomy Technologies)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Technical,  Motor &amp; Power Unit, Motor Specification </a:t>
            </a:r>
            <a:r>
              <a:rPr lang="es" b="1">
                <a:latin typeface="Poppins"/>
                <a:ea typeface="Poppins"/>
                <a:cs typeface="Poppins"/>
                <a:sym typeface="Poppins"/>
              </a:rPr>
              <a:t>(taxonomy Regulations)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4572000" y="1145450"/>
            <a:ext cx="28503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Metadata: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name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R23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chasis_company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Renault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engine_company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Honda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engine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RS23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length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4,3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width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2,1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weight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780,2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power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870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441600" y="3502850"/>
            <a:ext cx="39144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Low-level features: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We extract the most important and relevant information from all reports published by FIA and performed with a LLM to extract the relevant information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02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 SemiBold"/>
                <a:ea typeface="Poppins SemiBold"/>
                <a:cs typeface="Poppins SemiBold"/>
                <a:sym typeface="Poppins SemiBold"/>
              </a:rPr>
              <a:t>PART C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265500" y="731974"/>
            <a:ext cx="4045200" cy="7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Documents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265500" y="2110050"/>
            <a:ext cx="4045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Which documents we will use?</a:t>
            </a:r>
            <a:endParaRPr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E0200"/>
          </a:solidFill>
          <a:ln w="9525" cap="flat" cmpd="sng">
            <a:solidFill>
              <a:srgbClr val="EE0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37"/>
          <p:cNvSpPr txBox="1">
            <a:spLocks noGrp="1"/>
          </p:cNvSpPr>
          <p:nvPr>
            <p:ph type="body" idx="2"/>
          </p:nvPr>
        </p:nvSpPr>
        <p:spPr>
          <a:xfrm>
            <a:off x="4939500" y="1803725"/>
            <a:ext cx="3837000" cy="24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 SemiBold"/>
                <a:ea typeface="Poppins SemiBold"/>
                <a:cs typeface="Poppins SemiBold"/>
                <a:sym typeface="Poppins SemiBold"/>
              </a:rPr>
              <a:t>These documents could be: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FIA Regulations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Press Releases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Motorsport e-magazines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Reports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sz="1400">
                <a:latin typeface="Poppins"/>
                <a:ea typeface="Poppins"/>
                <a:cs typeface="Poppins"/>
                <a:sym typeface="Poppins"/>
              </a:rPr>
              <a:t>Interview transcriptions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37"/>
          <p:cNvSpPr txBox="1"/>
          <p:nvPr/>
        </p:nvSpPr>
        <p:spPr>
          <a:xfrm>
            <a:off x="369600" y="2571750"/>
            <a:ext cx="38370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The Evolution of F1 Racing Engines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2023 F1 Teams and their Strategies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Legendary Circuits of the F1 World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F1 Race Day Dynamics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Regulatory changes in F1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title"/>
          </p:nvPr>
        </p:nvSpPr>
        <p:spPr>
          <a:xfrm>
            <a:off x="4835400" y="731974"/>
            <a:ext cx="4045200" cy="7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used</a:t>
            </a:r>
            <a:endParaRPr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Boolean Model: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Document Matrix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242" name="Google Shape;242;p38"/>
          <p:cNvGraphicFramePr/>
          <p:nvPr/>
        </p:nvGraphicFramePr>
        <p:xfrm>
          <a:off x="1714500" y="146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Word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#1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#2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#3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#4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#5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driver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team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circuit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race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engine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aerodynamics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tyres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qualifying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sprint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championship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podium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regulations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Boolean Model: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Inverted Index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249" name="Google Shape;249;p39"/>
          <p:cNvGraphicFramePr/>
          <p:nvPr/>
        </p:nvGraphicFramePr>
        <p:xfrm>
          <a:off x="3143250" y="165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Word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Nº Docs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Total freq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driver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team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circuit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race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engine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aerodynamics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tyres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qualifying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sprint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championship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podium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regulations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50" name="Google Shape;250;p39"/>
          <p:cNvGraphicFramePr/>
          <p:nvPr/>
        </p:nvGraphicFramePr>
        <p:xfrm>
          <a:off x="193600" y="186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82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9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Word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Total freq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2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driver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2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25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team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2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2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25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circuit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2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2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51" name="Google Shape;251;p39"/>
          <p:cNvGraphicFramePr/>
          <p:nvPr/>
        </p:nvGraphicFramePr>
        <p:xfrm>
          <a:off x="6244875" y="186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86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Word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Total freq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000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race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000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engine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000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aerodynamics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000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252" name="Google Shape;252;p39"/>
          <p:cNvCxnSpPr/>
          <p:nvPr/>
        </p:nvCxnSpPr>
        <p:spPr>
          <a:xfrm flipH="1">
            <a:off x="2663225" y="1997475"/>
            <a:ext cx="490200" cy="3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p39"/>
          <p:cNvCxnSpPr/>
          <p:nvPr/>
        </p:nvCxnSpPr>
        <p:spPr>
          <a:xfrm flipH="1">
            <a:off x="2644875" y="2228675"/>
            <a:ext cx="517800" cy="77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39"/>
          <p:cNvCxnSpPr/>
          <p:nvPr/>
        </p:nvCxnSpPr>
        <p:spPr>
          <a:xfrm flipH="1">
            <a:off x="2635625" y="2441350"/>
            <a:ext cx="517800" cy="136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p39"/>
          <p:cNvCxnSpPr/>
          <p:nvPr/>
        </p:nvCxnSpPr>
        <p:spPr>
          <a:xfrm rot="10800000" flipH="1">
            <a:off x="6014850" y="2460625"/>
            <a:ext cx="220500" cy="13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6" name="Google Shape;256;p39"/>
          <p:cNvCxnSpPr/>
          <p:nvPr/>
        </p:nvCxnSpPr>
        <p:spPr>
          <a:xfrm>
            <a:off x="6006050" y="2822225"/>
            <a:ext cx="229200" cy="26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39"/>
          <p:cNvCxnSpPr/>
          <p:nvPr/>
        </p:nvCxnSpPr>
        <p:spPr>
          <a:xfrm>
            <a:off x="5997225" y="3042700"/>
            <a:ext cx="246900" cy="6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Boolean Model: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Query 1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4" name="Google Shape;264;p40"/>
          <p:cNvSpPr txBox="1"/>
          <p:nvPr/>
        </p:nvSpPr>
        <p:spPr>
          <a:xfrm>
            <a:off x="610350" y="1396375"/>
            <a:ext cx="775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Query to find documents about car technologies: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ENGINE(11001)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AERODYNAMICS(11001) = </a:t>
            </a:r>
            <a:r>
              <a:rPr lang="es" sz="1800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11001</a:t>
            </a:r>
            <a:endParaRPr sz="1800" b="1">
              <a:solidFill>
                <a:srgbClr val="EE02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5" name="Google Shape;265;p40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632" y="2468400"/>
            <a:ext cx="2821343" cy="17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973" y="2468400"/>
            <a:ext cx="2873510" cy="17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 title="Gráfic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2475" y="2468400"/>
            <a:ext cx="2893901" cy="176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Boolean Model: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Query 2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4" name="Google Shape;274;p41"/>
          <p:cNvSpPr txBox="1"/>
          <p:nvPr/>
        </p:nvSpPr>
        <p:spPr>
          <a:xfrm>
            <a:off x="610350" y="1396375"/>
            <a:ext cx="7755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Query to get information about F1 regulations: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REGULATIONS(10001)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(ENGINE(11001)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AERODYNAMICS(11001)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TYRES(01011)) = 10001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11011 = </a:t>
            </a:r>
            <a:r>
              <a:rPr lang="es" sz="1800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10001</a:t>
            </a:r>
            <a:endParaRPr sz="1800" b="1">
              <a:solidFill>
                <a:srgbClr val="EE02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5" name="Google Shape;275;p41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00" y="2689372"/>
            <a:ext cx="2673949" cy="16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450" y="2689376"/>
            <a:ext cx="2742672" cy="16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 title="Gráfic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5125" y="2689375"/>
            <a:ext cx="2742676" cy="167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General Description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Project aims to develop a comprehensive system for organizing, analysing, and assessing diverse types of multimedia data related to F1 circuits worldwide.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system will integrate various data forms in order to perform a full experience about F1 information.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Boolean Model: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Query 3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4" name="Google Shape;284;p42"/>
          <p:cNvSpPr txBox="1"/>
          <p:nvPr/>
        </p:nvSpPr>
        <p:spPr>
          <a:xfrm>
            <a:off x="610350" y="1396375"/>
            <a:ext cx="775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Query to get driver championships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DRIVER(01010)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CHAMPIONSHIP(11000) = </a:t>
            </a:r>
            <a:r>
              <a:rPr lang="es" sz="1800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01000</a:t>
            </a:r>
            <a:endParaRPr sz="1800" b="1">
              <a:solidFill>
                <a:srgbClr val="EE02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5" name="Google Shape;285;p42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5" y="2397750"/>
            <a:ext cx="2670201" cy="16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8225" y="2397750"/>
            <a:ext cx="2738876" cy="16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 title="Gráfic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7100" y="2397750"/>
            <a:ext cx="2738876" cy="16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Boolean Model: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Query 4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4" name="Google Shape;294;p43"/>
          <p:cNvSpPr txBox="1"/>
          <p:nvPr/>
        </p:nvSpPr>
        <p:spPr>
          <a:xfrm>
            <a:off x="610350" y="1396375"/>
            <a:ext cx="7755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Query to know the podiums of a driver or a circuit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PODIUM(00010)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(DRIVER(01010)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CIRCUIT(00110)) = 00010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01110 = </a:t>
            </a:r>
            <a:r>
              <a:rPr lang="es" sz="1800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00010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5" name="Google Shape;295;p43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11" y="2610000"/>
            <a:ext cx="2663525" cy="16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7836" y="2610000"/>
            <a:ext cx="2732076" cy="16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 title="Gráfic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913" y="2610000"/>
            <a:ext cx="2732074" cy="166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Boolean Model: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Query 5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4" name="Google Shape;304;p44"/>
          <p:cNvSpPr txBox="1"/>
          <p:nvPr/>
        </p:nvSpPr>
        <p:spPr>
          <a:xfrm>
            <a:off x="610350" y="1396375"/>
            <a:ext cx="7755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Query to know the tyres used of a driver in a circuit depending on the aerodynamics: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(CIRCUIT(00110)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AERODYNAMICS(11001))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(DRIVER(01010)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TYRES(01011)) = 0000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01010 = </a:t>
            </a:r>
            <a:r>
              <a:rPr lang="es" sz="1800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01010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5" name="Google Shape;305;p44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88" y="2747950"/>
            <a:ext cx="2521874" cy="15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363" y="2747963"/>
            <a:ext cx="2586724" cy="157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 title="Gráfico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9087" y="2747949"/>
            <a:ext cx="2586719" cy="15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Plots: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Averages of Precision and Recall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4" name="Google Shape;314;p45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38" y="1730801"/>
            <a:ext cx="2687976" cy="16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8913" y="1730800"/>
            <a:ext cx="2757075" cy="16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 txBox="1"/>
          <p:nvPr/>
        </p:nvSpPr>
        <p:spPr>
          <a:xfrm>
            <a:off x="2469000" y="4404875"/>
            <a:ext cx="420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oppins"/>
                <a:ea typeface="Poppins"/>
                <a:cs typeface="Poppins"/>
                <a:sym typeface="Poppins"/>
              </a:rPr>
              <a:t>To see how we make all the calculus, see our spreadsheet </a:t>
            </a:r>
            <a:r>
              <a:rPr lang="es" sz="1000" u="sng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7" name="Google Shape;317;p45" title="Gráfic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5988" y="1730800"/>
            <a:ext cx="2757075" cy="1681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Vector Space Model: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we calculate?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4" name="Google Shape;3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6650" y="1564597"/>
            <a:ext cx="1790700" cy="4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6"/>
          <p:cNvSpPr txBox="1"/>
          <p:nvPr/>
        </p:nvSpPr>
        <p:spPr>
          <a:xfrm>
            <a:off x="787400" y="2324100"/>
            <a:ext cx="7281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Where: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tf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= Number of times that the word appears in the document / Number of words of the document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idf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= Total number of documents / Number of documents that have the word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oppins"/>
                <a:ea typeface="Poppins"/>
                <a:cs typeface="Poppins"/>
                <a:sym typeface="Poppins"/>
              </a:rPr>
              <a:t>To see how we make all the calculus, see our spreadsheet </a:t>
            </a:r>
            <a:r>
              <a:rPr lang="es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here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Vector Space Model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332" name="Google Shape;332;p47"/>
          <p:cNvGraphicFramePr/>
          <p:nvPr/>
        </p:nvGraphicFramePr>
        <p:xfrm>
          <a:off x="1714500" y="132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Word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#1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#2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#3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#4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#5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driver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0,31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0,31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team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0,56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0,56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0,75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circuit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1,26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0,31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race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0,56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2,25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0,56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engine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1,13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0,56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0,75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aerodynamics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1,13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0,56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0,75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tyres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0,56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0,56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0,75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qualifying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sprint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0,56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0,56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0,75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championship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0,63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0,31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podium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regulations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0,63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0,42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Query 1: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Vector obtaining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9" name="Google Shape;339;p48"/>
          <p:cNvSpPr txBox="1"/>
          <p:nvPr/>
        </p:nvSpPr>
        <p:spPr>
          <a:xfrm>
            <a:off x="353350" y="1295375"/>
            <a:ext cx="42186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Outcomes of the Query 1: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ENGINE(</a:t>
            </a:r>
            <a:r>
              <a:rPr lang="es" sz="18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1001)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AERODYNAMICS(</a:t>
            </a:r>
            <a:r>
              <a:rPr lang="es" sz="1800">
                <a:solidFill>
                  <a:srgbClr val="FF0000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1001)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Query vector (Vq):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0000</a:t>
            </a:r>
            <a:r>
              <a:rPr lang="es" sz="1800">
                <a:solidFill>
                  <a:srgbClr val="FF0000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11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000000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Represents the presence of our vocabulary in the query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0" name="Google Shape;340;p48"/>
          <p:cNvGraphicFramePr/>
          <p:nvPr/>
        </p:nvGraphicFramePr>
        <p:xfrm>
          <a:off x="5700725" y="1295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91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Word</a:t>
                      </a:r>
                      <a:endParaRPr sz="1100" b="1"/>
                    </a:p>
                  </a:txBody>
                  <a:tcPr marL="28575" marR="28575" marT="19050" marB="19050" anchor="ctr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Presence in Query of Doc #1</a:t>
                      </a:r>
                      <a:endParaRPr sz="1100" b="1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driver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team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circuit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race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engine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aerodynamics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tyres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qualifying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sprint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championship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podium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regulations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Query 1: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Normalization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7" name="Google Shape;347;p49"/>
          <p:cNvSpPr txBox="1"/>
          <p:nvPr/>
        </p:nvSpPr>
        <p:spPr>
          <a:xfrm>
            <a:off x="353350" y="1295375"/>
            <a:ext cx="5514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Normalization: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QT is the containing number of the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 index of 1s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 in our </a:t>
            </a: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Vq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QT = {4, 5)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|QT| = 2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We will use the normalization factor: </a:t>
            </a:r>
            <a:endParaRPr sz="1800" b="1">
              <a:solidFill>
                <a:srgbClr val="EE02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8" name="Google Shape;348;p49"/>
          <p:cNvGraphicFramePr/>
          <p:nvPr/>
        </p:nvGraphicFramePr>
        <p:xfrm>
          <a:off x="6212225" y="1295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91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Word</a:t>
                      </a:r>
                      <a:endParaRPr sz="1100" b="1"/>
                    </a:p>
                  </a:txBody>
                  <a:tcPr marL="28575" marR="28575" marT="19050" marB="19050" anchor="ctr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Presence in Query of Doc #1</a:t>
                      </a:r>
                      <a:endParaRPr sz="1100" b="1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driver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team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circuit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race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engine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aerodynamics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tyres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qualifying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sprint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championship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podium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regulations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8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4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49" name="Google Shape;3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627" y="2896150"/>
            <a:ext cx="217022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618" y="3973475"/>
            <a:ext cx="3884433" cy="9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Query 1: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Similarity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56" name="Google Shape;3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7" name="Google Shape;357;p50"/>
          <p:cNvSpPr txBox="1"/>
          <p:nvPr/>
        </p:nvSpPr>
        <p:spPr>
          <a:xfrm>
            <a:off x="353350" y="1295375"/>
            <a:ext cx="5514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Similarity calculation: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latin typeface="Poppins"/>
                <a:ea typeface="Poppins"/>
                <a:cs typeface="Poppins"/>
                <a:sym typeface="Poppins"/>
              </a:rPr>
              <a:t>Compute the similarity with Doc #1: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Vq = (0000</a:t>
            </a:r>
            <a:r>
              <a:rPr lang="es" sz="1800"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11</a:t>
            </a: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000000)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V1 = (0, 0, 0, 0, 1.13, 1.13, 0, 0, 0, 0.63, 0, 0.63)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s" sz="1800">
                <a:latin typeface="Poppins"/>
                <a:ea typeface="Poppins"/>
                <a:cs typeface="Poppins"/>
                <a:sym typeface="Poppins"/>
              </a:rPr>
              <a:t>Vq * V1 = 1.13 + 1.13 = 2.26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58" name="Google Shape;358;p50"/>
          <p:cNvGraphicFramePr/>
          <p:nvPr/>
        </p:nvGraphicFramePr>
        <p:xfrm>
          <a:off x="6329375" y="140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Word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Doc #1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driver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team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circuit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race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engine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1,13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aerodynamics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1,13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tyres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qualifying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sprint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championship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0,63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podium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regulations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0,63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59" name="Google Shape;3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100" y="1742721"/>
            <a:ext cx="4432501" cy="8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0"/>
          <p:cNvSpPr/>
          <p:nvPr/>
        </p:nvSpPr>
        <p:spPr>
          <a:xfrm>
            <a:off x="584325" y="4068550"/>
            <a:ext cx="5084700" cy="888900"/>
          </a:xfrm>
          <a:prstGeom prst="rect">
            <a:avLst/>
          </a:prstGeom>
          <a:noFill/>
          <a:ln w="28575" cap="flat" cmpd="sng">
            <a:solidFill>
              <a:srgbClr val="EE02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1" name="Google Shape;3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10" y="4144625"/>
            <a:ext cx="4908274" cy="75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00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All queries: </a:t>
            </a:r>
            <a:r>
              <a:rPr lang="es" sz="3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Similarity</a:t>
            </a:r>
            <a:endParaRPr sz="3000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368" name="Google Shape;368;p51"/>
          <p:cNvGraphicFramePr/>
          <p:nvPr/>
        </p:nvGraphicFramePr>
        <p:xfrm>
          <a:off x="4119725" y="36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77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130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Query 1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#2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#3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#4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#5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0,62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0,23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0,28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9" name="Google Shape;369;p51"/>
          <p:cNvGraphicFramePr/>
          <p:nvPr/>
        </p:nvGraphicFramePr>
        <p:xfrm>
          <a:off x="4119725" y="131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77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212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Query 2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#2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#3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#4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#5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0,558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0,246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0,153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0,354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0" name="Google Shape;370;p51"/>
          <p:cNvGraphicFramePr/>
          <p:nvPr/>
        </p:nvGraphicFramePr>
        <p:xfrm>
          <a:off x="4119725" y="225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77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Query 3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#2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#3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#4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#5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0,172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0,129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0,121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71" name="Google Shape;371;p51"/>
          <p:cNvGraphicFramePr/>
          <p:nvPr/>
        </p:nvGraphicFramePr>
        <p:xfrm>
          <a:off x="4119725" y="319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77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Query 4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#2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#3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#4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#5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0,053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0,281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0,253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0,000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2" name="Google Shape;372;p5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3749100" cy="33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●"/>
            </a:pP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Vector of query 1: </a:t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0000</a:t>
            </a:r>
            <a:r>
              <a:rPr lang="es" sz="1800">
                <a:solidFill>
                  <a:srgbClr val="FF0000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11</a:t>
            </a: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000000</a:t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●"/>
            </a:pP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Vector of query 2:</a:t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0000</a:t>
            </a:r>
            <a:r>
              <a:rPr lang="es" sz="1800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111</a:t>
            </a: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0000</a:t>
            </a:r>
            <a:r>
              <a:rPr lang="es" sz="1800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1800">
              <a:solidFill>
                <a:srgbClr val="EE02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●"/>
            </a:pP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Vector of query 3:</a:t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00000000</a:t>
            </a:r>
            <a:r>
              <a:rPr lang="es" sz="1800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00</a:t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●"/>
            </a:pP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Vector of query 4:</a:t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s" sz="1800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0000000</a:t>
            </a:r>
            <a:r>
              <a:rPr lang="es" sz="1800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●"/>
            </a:pP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Vector of query 5:</a:t>
            </a:r>
            <a:endParaRPr sz="1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</a:t>
            </a:r>
            <a:r>
              <a:rPr lang="es" sz="1800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00</a:t>
            </a:r>
            <a:r>
              <a:rPr lang="es" sz="1800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  <a:r>
              <a:rPr lang="e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00000</a:t>
            </a:r>
            <a:endParaRPr/>
          </a:p>
        </p:txBody>
      </p:sp>
      <p:graphicFrame>
        <p:nvGraphicFramePr>
          <p:cNvPr id="373" name="Google Shape;373;p51"/>
          <p:cNvGraphicFramePr/>
          <p:nvPr/>
        </p:nvGraphicFramePr>
        <p:xfrm>
          <a:off x="4119725" y="413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{2B03D989-E99B-440E-A859-FFF0F1B7D26E}</a:tableStyleId>
              </a:tblPr>
              <a:tblGrid>
                <a:gridCol w="77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955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/>
                        <a:t>Query 5</a:t>
                      </a:r>
                      <a:endParaRPr sz="11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#2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#3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#4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Doc #5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0,218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0,210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0,243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 b="1"/>
                        <a:t>0,324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0,199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020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 SemiBold"/>
                <a:ea typeface="Poppins SemiBold"/>
                <a:cs typeface="Poppins SemiBold"/>
                <a:sym typeface="Poppins SemiBold"/>
              </a:rPr>
              <a:t>TYPES OF DATA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0200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 SemiBold"/>
                <a:ea typeface="Poppins SemiBold"/>
                <a:cs typeface="Poppins SemiBold"/>
                <a:sym typeface="Poppins SemiBold"/>
              </a:rPr>
              <a:t>PART D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Global Features: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Images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5" name="Google Shape;395;p54"/>
          <p:cNvSpPr txBox="1"/>
          <p:nvPr/>
        </p:nvSpPr>
        <p:spPr>
          <a:xfrm>
            <a:off x="819450" y="1157850"/>
            <a:ext cx="7505100" cy="25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Circuit sectors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Each color of the circuit image represents a sector of it. To divide the circuit by sectors is interesting for f1 teams to 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improve statistics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in localized parts.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Enumerated curves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Allows drivers, teams, commentators, and race officials 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facilitate clear and precise communication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among the track.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Speed Trap:  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To know where is the 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fastest point 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of speed the circuit measured by radar technology.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DRS zones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Zones in which using DRS in enabled, which 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facilitates overtaking.</a:t>
            </a:r>
            <a:endParaRPr>
              <a:solidFill>
                <a:srgbClr val="EE02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54"/>
          <p:cNvSpPr txBox="1"/>
          <p:nvPr/>
        </p:nvSpPr>
        <p:spPr>
          <a:xfrm>
            <a:off x="1135650" y="3614625"/>
            <a:ext cx="7060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color segmentation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to identify different colors in the image. This can help differentiate sectors, curves, high-speed parts, and DRS zones.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Local Features: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Interactive Images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02" name="Google Shape;4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3" name="Google Shape;403;p55"/>
          <p:cNvSpPr txBox="1"/>
          <p:nvPr/>
        </p:nvSpPr>
        <p:spPr>
          <a:xfrm>
            <a:off x="920250" y="1380450"/>
            <a:ext cx="730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55"/>
          <p:cNvSpPr txBox="1"/>
          <p:nvPr/>
        </p:nvSpPr>
        <p:spPr>
          <a:xfrm>
            <a:off x="920250" y="1380450"/>
            <a:ext cx="730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5" name="Google Shape;40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29549"/>
            <a:ext cx="2751276" cy="16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5"/>
          <p:cNvSpPr txBox="1"/>
          <p:nvPr/>
        </p:nvSpPr>
        <p:spPr>
          <a:xfrm>
            <a:off x="819450" y="1132650"/>
            <a:ext cx="750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7" name="Google Shape;40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8100" y="1839488"/>
            <a:ext cx="2629350" cy="18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6725" y="1916750"/>
            <a:ext cx="2525578" cy="17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0488" y="2897751"/>
            <a:ext cx="327900" cy="15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57225" y="2683649"/>
            <a:ext cx="250368" cy="1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0325" y="2621800"/>
            <a:ext cx="8225" cy="2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74925" y="2368100"/>
            <a:ext cx="8225" cy="31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55"/>
          <p:cNvCxnSpPr/>
          <p:nvPr/>
        </p:nvCxnSpPr>
        <p:spPr>
          <a:xfrm>
            <a:off x="3388026" y="2759787"/>
            <a:ext cx="546900" cy="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14" name="Google Shape;414;p55"/>
          <p:cNvSpPr txBox="1"/>
          <p:nvPr/>
        </p:nvSpPr>
        <p:spPr>
          <a:xfrm>
            <a:off x="2390575" y="3738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(Color Segmentation)</a:t>
            </a:r>
            <a:endParaRPr/>
          </a:p>
        </p:txBody>
      </p:sp>
      <p:pic>
        <p:nvPicPr>
          <p:cNvPr id="415" name="Google Shape;415;p55" title="File:Emblem-person-red.svg - Wikipedia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12350" y="3986675"/>
            <a:ext cx="985101" cy="985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55"/>
          <p:cNvCxnSpPr/>
          <p:nvPr/>
        </p:nvCxnSpPr>
        <p:spPr>
          <a:xfrm rot="10800000" flipH="1">
            <a:off x="6246426" y="3589999"/>
            <a:ext cx="399300" cy="38070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7" name="Google Shape;417;p55"/>
          <p:cNvCxnSpPr/>
          <p:nvPr/>
        </p:nvCxnSpPr>
        <p:spPr>
          <a:xfrm rot="10800000">
            <a:off x="5390575" y="3597950"/>
            <a:ext cx="468300" cy="36480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Global Features: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Videos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4" name="Google Shape;434;p57"/>
          <p:cNvSpPr txBox="1"/>
          <p:nvPr/>
        </p:nvSpPr>
        <p:spPr>
          <a:xfrm>
            <a:off x="819450" y="1157850"/>
            <a:ext cx="7505100" cy="3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Finish line recognition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In order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 to know in which order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has the pilots arrived to the finish line and in which 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exact time 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they crossed it. This can be so useful to mark new records time and also to distinguish who arrived first in case of arriving so paired.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Motion analysis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 identifying key events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as accidents or analysing motion patterns like acceleration, braking or overtaking. In that way we can know where pilots are used to overtake.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Object tracking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: to 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follow specific objects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, such as cars, to know the tracks of each pilot.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solidFill>
                <a:srgbClr val="EE02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57"/>
          <p:cNvSpPr txBox="1"/>
          <p:nvPr/>
        </p:nvSpPr>
        <p:spPr>
          <a:xfrm>
            <a:off x="1135650" y="3665275"/>
            <a:ext cx="70608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Use 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Optical flow analysis 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to detect the car’s track and finish line arrival.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Optical flow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is the pattern of apparent motion of objects, surfaces, and edges in a visual scene, caused by the relative movement between the observer (camera) and the scene.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Local Features: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Videos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41" name="Google Shape;4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2" name="Google Shape;442;p58"/>
          <p:cNvSpPr txBox="1"/>
          <p:nvPr/>
        </p:nvSpPr>
        <p:spPr>
          <a:xfrm>
            <a:off x="819450" y="1142750"/>
            <a:ext cx="750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3" name="Google Shape;443;p58"/>
          <p:cNvSpPr txBox="1"/>
          <p:nvPr/>
        </p:nvSpPr>
        <p:spPr>
          <a:xfrm>
            <a:off x="6849900" y="2424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"/>
          <p:cNvSpPr txBox="1"/>
          <p:nvPr/>
        </p:nvSpPr>
        <p:spPr>
          <a:xfrm>
            <a:off x="182400" y="237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58"/>
          <p:cNvSpPr txBox="1"/>
          <p:nvPr/>
        </p:nvSpPr>
        <p:spPr>
          <a:xfrm>
            <a:off x="110000" y="3706450"/>
            <a:ext cx="83730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In the context of an F1 race,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Optical Flow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can be used to recognize each car and scuderia by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 tracking their motion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across video frames. By 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analyzing the movement paths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of the cars, it can compare the different racing lines taken by the drivers, providing insights into their driving strategies and performance.</a:t>
            </a:r>
            <a:endParaRPr/>
          </a:p>
        </p:txBody>
      </p:sp>
      <p:pic>
        <p:nvPicPr>
          <p:cNvPr id="446" name="Google Shape;44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98175"/>
            <a:ext cx="4097449" cy="23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975" y="1298175"/>
            <a:ext cx="4002717" cy="23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Global Features: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Geolocations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63" name="Google Shape;4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4" name="Google Shape;464;p60"/>
          <p:cNvSpPr txBox="1"/>
          <p:nvPr/>
        </p:nvSpPr>
        <p:spPr>
          <a:xfrm>
            <a:off x="819450" y="1132650"/>
            <a:ext cx="750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5" name="Google Shape;465;p60"/>
          <p:cNvSpPr txBox="1"/>
          <p:nvPr/>
        </p:nvSpPr>
        <p:spPr>
          <a:xfrm>
            <a:off x="819450" y="1157850"/>
            <a:ext cx="7505100" cy="29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Grandstands location: 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Allows f1 spectators to know where is the grandstand of the ticket they purchased in order to validate in the right place.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Points of interest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Allows users to know all the points of the circuit that can be useful for them like parkings, restaurants, wc and others.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solidFill>
                <a:srgbClr val="EE02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6" name="Google Shape;466;p60"/>
          <p:cNvSpPr txBox="1"/>
          <p:nvPr/>
        </p:nvSpPr>
        <p:spPr>
          <a:xfrm>
            <a:off x="890375" y="3195200"/>
            <a:ext cx="70608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Use a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Geographic Information System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(GIS) to digitize the map.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QGIS</a:t>
            </a:r>
            <a:r>
              <a:rPr lang="es" b="1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to get the map with specific feature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es" b="1">
                <a:solidFill>
                  <a:srgbClr val="EE0200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Dijkstra's pathfinding algorithm 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to find the fastest route from a  user's position to a specific point.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Speed Estimation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to estimate time from point A to point B.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Local Features: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Geolocations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72" name="Google Shape;4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3" name="Google Shape;473;p61"/>
          <p:cNvSpPr txBox="1"/>
          <p:nvPr/>
        </p:nvSpPr>
        <p:spPr>
          <a:xfrm>
            <a:off x="699375" y="1952950"/>
            <a:ext cx="750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4" name="Google Shape;47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250" y="1177400"/>
            <a:ext cx="3421724" cy="216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1"/>
          <p:cNvPicPr preferRelativeResize="0"/>
          <p:nvPr/>
        </p:nvPicPr>
        <p:blipFill rotWithShape="1">
          <a:blip r:embed="rId5">
            <a:alphaModFix/>
          </a:blip>
          <a:srcRect t="16005" b="15739"/>
          <a:stretch/>
        </p:blipFill>
        <p:spPr>
          <a:xfrm>
            <a:off x="4982650" y="1117336"/>
            <a:ext cx="3678700" cy="23102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61"/>
          <p:cNvCxnSpPr/>
          <p:nvPr/>
        </p:nvCxnSpPr>
        <p:spPr>
          <a:xfrm rot="10800000" flipH="1">
            <a:off x="4385450" y="2323563"/>
            <a:ext cx="791700" cy="30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77" name="Google Shape;477;p61"/>
          <p:cNvSpPr txBox="1"/>
          <p:nvPr/>
        </p:nvSpPr>
        <p:spPr>
          <a:xfrm>
            <a:off x="3907050" y="1818638"/>
            <a:ext cx="148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(QGIS)</a:t>
            </a:r>
            <a:r>
              <a:rPr lang="es" b="1"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sp>
        <p:nvSpPr>
          <p:cNvPr id="478" name="Google Shape;478;p61"/>
          <p:cNvSpPr txBox="1"/>
          <p:nvPr/>
        </p:nvSpPr>
        <p:spPr>
          <a:xfrm>
            <a:off x="608950" y="3587300"/>
            <a:ext cx="8078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Opened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QGIS 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and 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loaded all the Data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in.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s">
                <a:latin typeface="Poppins"/>
                <a:ea typeface="Poppins"/>
                <a:cs typeface="Poppins"/>
                <a:sym typeface="Poppins"/>
              </a:rPr>
              <a:t>Opened Attribute Table and 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Filtered Data 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by selecting with the expression: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C78D8"/>
                </a:solidFill>
                <a:latin typeface="Poppins"/>
                <a:ea typeface="Poppins"/>
                <a:cs typeface="Poppins"/>
                <a:sym typeface="Poppins"/>
              </a:rPr>
              <a:t>"type" = 'grandstand'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AutoNum type="arabicPeriod"/>
            </a:pP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Exported the filtered Data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, and loaded 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in to a new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QGIS </a:t>
            </a:r>
            <a:r>
              <a:rPr lang="es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style layer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in which Grandstands are highlighted.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61"/>
          <p:cNvSpPr txBox="1"/>
          <p:nvPr/>
        </p:nvSpPr>
        <p:spPr>
          <a:xfrm>
            <a:off x="3939550" y="2634325"/>
            <a:ext cx="119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STEPS</a:t>
            </a:r>
            <a:endParaRPr/>
          </a:p>
        </p:txBody>
      </p:sp>
      <p:cxnSp>
        <p:nvCxnSpPr>
          <p:cNvPr id="480" name="Google Shape;480;p61"/>
          <p:cNvCxnSpPr/>
          <p:nvPr/>
        </p:nvCxnSpPr>
        <p:spPr>
          <a:xfrm>
            <a:off x="4781150" y="2994663"/>
            <a:ext cx="0" cy="57090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Local Features: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Geolocations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486" name="Google Shape;4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7" name="Google Shape;487;p62"/>
          <p:cNvSpPr txBox="1"/>
          <p:nvPr/>
        </p:nvSpPr>
        <p:spPr>
          <a:xfrm>
            <a:off x="607775" y="1962100"/>
            <a:ext cx="750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8" name="Google Shape;4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577" y="1165850"/>
            <a:ext cx="2850596" cy="1805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62"/>
          <p:cNvCxnSpPr/>
          <p:nvPr/>
        </p:nvCxnSpPr>
        <p:spPr>
          <a:xfrm rot="10800000" flipH="1">
            <a:off x="4152576" y="1580712"/>
            <a:ext cx="415500" cy="90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0" name="Google Shape;490;p62"/>
          <p:cNvCxnSpPr/>
          <p:nvPr/>
        </p:nvCxnSpPr>
        <p:spPr>
          <a:xfrm flipH="1">
            <a:off x="3213325" y="2971600"/>
            <a:ext cx="1186500" cy="61080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" name="Google Shape;491;p62"/>
          <p:cNvCxnSpPr/>
          <p:nvPr/>
        </p:nvCxnSpPr>
        <p:spPr>
          <a:xfrm rot="10800000" flipH="1">
            <a:off x="4572001" y="3916699"/>
            <a:ext cx="415500" cy="90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92" name="Google Shape;49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625" y="1127475"/>
            <a:ext cx="2850599" cy="1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2"/>
          <p:cNvPicPr preferRelativeResize="0"/>
          <p:nvPr/>
        </p:nvPicPr>
        <p:blipFill rotWithShape="1">
          <a:blip r:embed="rId6">
            <a:alphaModFix/>
          </a:blip>
          <a:srcRect l="26590" t="21753" r="16857" b="69062"/>
          <a:stretch/>
        </p:blipFill>
        <p:spPr>
          <a:xfrm>
            <a:off x="5442075" y="3741963"/>
            <a:ext cx="1721826" cy="3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2"/>
          <p:cNvPicPr preferRelativeResize="0"/>
          <p:nvPr/>
        </p:nvPicPr>
        <p:blipFill rotWithShape="1">
          <a:blip r:embed="rId7">
            <a:alphaModFix/>
          </a:blip>
          <a:srcRect l="9911" r="10540"/>
          <a:stretch/>
        </p:blipFill>
        <p:spPr>
          <a:xfrm>
            <a:off x="1905800" y="3671625"/>
            <a:ext cx="1850675" cy="7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2"/>
          <p:cNvSpPr txBox="1"/>
          <p:nvPr/>
        </p:nvSpPr>
        <p:spPr>
          <a:xfrm>
            <a:off x="3594475" y="1769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(GIS)</a:t>
            </a:r>
            <a:endParaRPr b="1">
              <a:solidFill>
                <a:srgbClr val="EE0200"/>
              </a:solidFill>
            </a:endParaRPr>
          </a:p>
        </p:txBody>
      </p:sp>
      <p:pic>
        <p:nvPicPr>
          <p:cNvPr id="496" name="Google Shape;496;p62" title="File:Emblem-person-red.svg - Wikipedia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3549700"/>
            <a:ext cx="985101" cy="985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62"/>
          <p:cNvCxnSpPr/>
          <p:nvPr/>
        </p:nvCxnSpPr>
        <p:spPr>
          <a:xfrm rot="10800000" flipH="1">
            <a:off x="1296801" y="4041799"/>
            <a:ext cx="415500" cy="90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8" name="Google Shape;498;p62"/>
          <p:cNvSpPr txBox="1"/>
          <p:nvPr/>
        </p:nvSpPr>
        <p:spPr>
          <a:xfrm>
            <a:off x="1905800" y="3076750"/>
            <a:ext cx="559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EE0200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(Dijkstra's pathfinding algorithm +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Speed Estimation)</a:t>
            </a:r>
            <a:endParaRPr/>
          </a:p>
        </p:txBody>
      </p:sp>
      <p:cxnSp>
        <p:nvCxnSpPr>
          <p:cNvPr id="499" name="Google Shape;499;p62"/>
          <p:cNvCxnSpPr/>
          <p:nvPr/>
        </p:nvCxnSpPr>
        <p:spPr>
          <a:xfrm rot="10800000">
            <a:off x="4449600" y="3518900"/>
            <a:ext cx="0" cy="39780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0" name="Google Shape;500;p62"/>
          <p:cNvCxnSpPr/>
          <p:nvPr/>
        </p:nvCxnSpPr>
        <p:spPr>
          <a:xfrm rot="10800000">
            <a:off x="3912675" y="3920000"/>
            <a:ext cx="426600" cy="780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01" name="Google Shape;501;p62"/>
          <p:cNvCxnSpPr/>
          <p:nvPr/>
        </p:nvCxnSpPr>
        <p:spPr>
          <a:xfrm rot="10800000" flipH="1">
            <a:off x="4399825" y="2801500"/>
            <a:ext cx="316200" cy="170100"/>
          </a:xfrm>
          <a:prstGeom prst="straightConnector1">
            <a:avLst/>
          </a:prstGeom>
          <a:noFill/>
          <a:ln w="19050" cap="flat" cmpd="sng">
            <a:solidFill>
              <a:srgbClr val="EE02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Global Features: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Documents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17" name="Google Shape;5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8" name="Google Shape;518;p64"/>
          <p:cNvSpPr txBox="1"/>
          <p:nvPr/>
        </p:nvSpPr>
        <p:spPr>
          <a:xfrm>
            <a:off x="819450" y="1157850"/>
            <a:ext cx="75051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Length of Document (Number of Words)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The "length of a document" refers to the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total number of words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it contains. This metric is straightforward but critical in many aspects of text analysis and natural language processing.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Frequency of Words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The "frequency of words" refers to how often words appear in a text. This measure is fundamental in many NLP tasks: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Raw Frequency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Simply the count of how many times each word appears in a document.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Normalized Frequency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Often, the raw frequency is normalized by the length of the document (the total number of words) to provide a relative measure of importance. This helps in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comparing the significance of words across documents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 of different lengths.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s" b="1">
                <a:latin typeface="Poppins"/>
                <a:ea typeface="Poppins"/>
                <a:cs typeface="Poppins"/>
                <a:sym typeface="Poppins"/>
              </a:rPr>
              <a:t>LDA (Latent Dirichlet Allocation)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: LDA is a type of probabilistic model specifically used for </a:t>
            </a:r>
            <a:r>
              <a:rPr lang="es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identifying the topic distribution within documents</a:t>
            </a:r>
            <a:r>
              <a:rPr lang="es"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Local Features: </a:t>
            </a:r>
            <a:r>
              <a:rPr lang="es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Documents</a:t>
            </a:r>
            <a:endParaRPr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24" name="Google Shape;5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5" name="Google Shape;525;p65" title="File:Emblem-person-red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850" y="3484800"/>
            <a:ext cx="985101" cy="98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5" title="Archivo:Dall-e 3 (jan '24) artificial intelligence icon.png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00" y="3453000"/>
            <a:ext cx="985101" cy="98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5" title="File:Linecons database.svg - Wikimedia Common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9450" y="1346350"/>
            <a:ext cx="985101" cy="98510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5"/>
          <p:cNvSpPr/>
          <p:nvPr/>
        </p:nvSpPr>
        <p:spPr>
          <a:xfrm>
            <a:off x="3323725" y="3712475"/>
            <a:ext cx="2665800" cy="13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65"/>
          <p:cNvSpPr/>
          <p:nvPr/>
        </p:nvSpPr>
        <p:spPr>
          <a:xfrm rot="10800000">
            <a:off x="3323725" y="4068550"/>
            <a:ext cx="2665800" cy="13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65"/>
          <p:cNvSpPr/>
          <p:nvPr/>
        </p:nvSpPr>
        <p:spPr>
          <a:xfrm rot="-5400000">
            <a:off x="4138950" y="2955960"/>
            <a:ext cx="866100" cy="1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1" name="Google Shape;531;p65"/>
          <p:cNvSpPr/>
          <p:nvPr/>
        </p:nvSpPr>
        <p:spPr>
          <a:xfrm rot="2073630">
            <a:off x="5174527" y="2828653"/>
            <a:ext cx="1550039" cy="13222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2" name="Google Shape;532;p65"/>
          <p:cNvSpPr txBox="1"/>
          <p:nvPr/>
        </p:nvSpPr>
        <p:spPr>
          <a:xfrm>
            <a:off x="2631375" y="3343175"/>
            <a:ext cx="88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Poppins"/>
                <a:ea typeface="Poppins"/>
                <a:cs typeface="Poppins"/>
                <a:sym typeface="Poppins"/>
              </a:rPr>
              <a:t>Question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3" name="Google Shape;533;p65"/>
          <p:cNvSpPr txBox="1"/>
          <p:nvPr/>
        </p:nvSpPr>
        <p:spPr>
          <a:xfrm>
            <a:off x="2413125" y="4330300"/>
            <a:ext cx="131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Poppins"/>
                <a:ea typeface="Poppins"/>
                <a:cs typeface="Poppins"/>
                <a:sym typeface="Poppins"/>
              </a:rPr>
              <a:t>Response: Relevant Documents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4" name="Google Shape;534;p65"/>
          <p:cNvSpPr txBox="1"/>
          <p:nvPr/>
        </p:nvSpPr>
        <p:spPr>
          <a:xfrm>
            <a:off x="2909600" y="2744913"/>
            <a:ext cx="14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Embeddings</a:t>
            </a:r>
            <a:r>
              <a:rPr lang="es" sz="1200">
                <a:latin typeface="Poppins"/>
                <a:ea typeface="Poppins"/>
                <a:cs typeface="Poppins"/>
                <a:sym typeface="Poppins"/>
              </a:rPr>
              <a:t> for similarities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5" name="Google Shape;535;p65"/>
          <p:cNvSpPr txBox="1"/>
          <p:nvPr/>
        </p:nvSpPr>
        <p:spPr>
          <a:xfrm>
            <a:off x="6090850" y="2294688"/>
            <a:ext cx="14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Poppins"/>
                <a:ea typeface="Poppins"/>
                <a:cs typeface="Poppins"/>
                <a:sym typeface="Poppins"/>
              </a:rPr>
              <a:t>Taking </a:t>
            </a:r>
            <a:r>
              <a:rPr lang="es" sz="1200" b="1">
                <a:solidFill>
                  <a:srgbClr val="EE0200"/>
                </a:solidFill>
                <a:latin typeface="Poppins"/>
                <a:ea typeface="Poppins"/>
                <a:cs typeface="Poppins"/>
                <a:sym typeface="Poppins"/>
              </a:rPr>
              <a:t>relevant documents</a:t>
            </a:r>
            <a:endParaRPr sz="1200" b="1">
              <a:solidFill>
                <a:srgbClr val="EE02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Interactive Images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762" y="1341050"/>
            <a:ext cx="4078476" cy="2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Videos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r="1088"/>
          <a:stretch/>
        </p:blipFill>
        <p:spPr>
          <a:xfrm>
            <a:off x="2565288" y="1426513"/>
            <a:ext cx="4013425" cy="22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Geolocations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337" y="1179425"/>
            <a:ext cx="3843326" cy="27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rgbClr val="EE02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Documents</a:t>
            </a:r>
            <a:endParaRPr>
              <a:solidFill>
                <a:srgbClr val="EE02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l="7270" t="11839" r="7890" b="11532"/>
          <a:stretch/>
        </p:blipFill>
        <p:spPr>
          <a:xfrm>
            <a:off x="2784038" y="1375763"/>
            <a:ext cx="3575924" cy="23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050" y="4068550"/>
            <a:ext cx="1074949" cy="1074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0200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Poppins SemiBold"/>
                <a:ea typeface="Poppins SemiBold"/>
                <a:cs typeface="Poppins SemiBold"/>
                <a:sym typeface="Poppins SemiBold"/>
              </a:rPr>
              <a:t>USE CASES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2100</Words>
  <Application>Microsoft Office PowerPoint</Application>
  <PresentationFormat>Presentación en pantalla (16:9)</PresentationFormat>
  <Paragraphs>596</Paragraphs>
  <Slides>49</Slides>
  <Notes>49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6" baseType="lpstr">
      <vt:lpstr>Poppins Medium</vt:lpstr>
      <vt:lpstr>Proxima Nova</vt:lpstr>
      <vt:lpstr>Arial</vt:lpstr>
      <vt:lpstr>Poppins</vt:lpstr>
      <vt:lpstr>Poppins SemiBold</vt:lpstr>
      <vt:lpstr>Alfa Slab One</vt:lpstr>
      <vt:lpstr>Gameday</vt:lpstr>
      <vt:lpstr>F1 Tracks</vt:lpstr>
      <vt:lpstr>PART A</vt:lpstr>
      <vt:lpstr>General Description</vt:lpstr>
      <vt:lpstr>TYPES OF DATA</vt:lpstr>
      <vt:lpstr>Interactive Images</vt:lpstr>
      <vt:lpstr>Videos</vt:lpstr>
      <vt:lpstr>Geolocations</vt:lpstr>
      <vt:lpstr>Documents</vt:lpstr>
      <vt:lpstr>USE CASES</vt:lpstr>
      <vt:lpstr>Enhanced Race Viewing Experience </vt:lpstr>
      <vt:lpstr>Interactive Information Track Portal</vt:lpstr>
      <vt:lpstr>Safety Enhancements</vt:lpstr>
      <vt:lpstr>PART B </vt:lpstr>
      <vt:lpstr>Relational Model</vt:lpstr>
      <vt:lpstr>Sports</vt:lpstr>
      <vt:lpstr>Events</vt:lpstr>
      <vt:lpstr>Circuits</vt:lpstr>
      <vt:lpstr>Technologies</vt:lpstr>
      <vt:lpstr>Regulations</vt:lpstr>
      <vt:lpstr>Interactive Images</vt:lpstr>
      <vt:lpstr>Videos</vt:lpstr>
      <vt:lpstr>Geolocations</vt:lpstr>
      <vt:lpstr>Documents</vt:lpstr>
      <vt:lpstr>PART C</vt:lpstr>
      <vt:lpstr>Documents</vt:lpstr>
      <vt:lpstr>Boolean Model: Document Matrix</vt:lpstr>
      <vt:lpstr>Boolean Model: Inverted Index</vt:lpstr>
      <vt:lpstr>Boolean Model: Query 1</vt:lpstr>
      <vt:lpstr>Boolean Model: Query 2</vt:lpstr>
      <vt:lpstr>Boolean Model: Query 3</vt:lpstr>
      <vt:lpstr>Boolean Model: Query 4</vt:lpstr>
      <vt:lpstr>Boolean Model: Query 5</vt:lpstr>
      <vt:lpstr>Plots: Averages of Precision and Recall </vt:lpstr>
      <vt:lpstr>Vector Space Model: How we calculate?</vt:lpstr>
      <vt:lpstr>Vector Space Model</vt:lpstr>
      <vt:lpstr>Query 1:  Vector obtaining</vt:lpstr>
      <vt:lpstr>Query 1: Normalization</vt:lpstr>
      <vt:lpstr>Query 1: Similarity</vt:lpstr>
      <vt:lpstr>All queries: Similarity</vt:lpstr>
      <vt:lpstr>PART D</vt:lpstr>
      <vt:lpstr>Global Features: Images</vt:lpstr>
      <vt:lpstr>Local Features: Interactive Images</vt:lpstr>
      <vt:lpstr>Global Features: Videos</vt:lpstr>
      <vt:lpstr>Local Features: Videos</vt:lpstr>
      <vt:lpstr>Global Features: Geolocations</vt:lpstr>
      <vt:lpstr>Local Features: Geolocations</vt:lpstr>
      <vt:lpstr>Local Features: Geolocations</vt:lpstr>
      <vt:lpstr>Global Features: Documents</vt:lpstr>
      <vt:lpstr>Local Features: Documents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Apbalear GTP s.l</cp:lastModifiedBy>
  <cp:revision>1</cp:revision>
  <dcterms:modified xsi:type="dcterms:W3CDTF">2024-06-03T14:20:21Z</dcterms:modified>
</cp:coreProperties>
</file>